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2" r:id="rId5"/>
    <p:sldId id="273" r:id="rId6"/>
    <p:sldId id="274" r:id="rId7"/>
    <p:sldId id="275" r:id="rId8"/>
    <p:sldId id="276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 autoAdjust="0"/>
  </p:normalViewPr>
  <p:slideViewPr>
    <p:cSldViewPr snapToGrid="0" showGuides="1">
      <p:cViewPr varScale="1">
        <p:scale>
          <a:sx n="68" d="100"/>
          <a:sy n="68" d="100"/>
        </p:scale>
        <p:origin x="580" y="56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5" Type="http://schemas.openxmlformats.org/officeDocument/2006/relationships/image" Target="../media/image11.jp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5" Type="http://schemas.openxmlformats.org/officeDocument/2006/relationships/image" Target="../media/image11.jp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16336-419D-4554-9941-CF95CE2479F2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A9507D5-87C3-477A-98C7-E286B73719FA}">
      <dgm:prSet custT="1"/>
      <dgm:spPr/>
      <dgm:t>
        <a:bodyPr/>
        <a:lstStyle/>
        <a:p>
          <a:pPr>
            <a:defRPr cap="all"/>
          </a:pPr>
          <a:r>
            <a:rPr lang="en-US" sz="1400" dirty="0"/>
            <a:t>To give families a stronger voice and sense of ownership in the journey towards advancing curative work in Krabbe</a:t>
          </a:r>
        </a:p>
      </dgm:t>
    </dgm:pt>
    <dgm:pt modelId="{D7AABCAD-BEB0-4303-9893-D3B31FD11E6C}" type="parTrans" cxnId="{951B4779-103D-4F16-AA3B-224DA0D9AB51}">
      <dgm:prSet/>
      <dgm:spPr/>
      <dgm:t>
        <a:bodyPr/>
        <a:lstStyle/>
        <a:p>
          <a:endParaRPr lang="en-US"/>
        </a:p>
      </dgm:t>
    </dgm:pt>
    <dgm:pt modelId="{4DBFE164-6F52-4957-9032-0FAFA15C607C}" type="sibTrans" cxnId="{951B4779-103D-4F16-AA3B-224DA0D9AB51}">
      <dgm:prSet/>
      <dgm:spPr/>
      <dgm:t>
        <a:bodyPr/>
        <a:lstStyle/>
        <a:p>
          <a:endParaRPr lang="en-US"/>
        </a:p>
      </dgm:t>
    </dgm:pt>
    <dgm:pt modelId="{B78DFA4D-4254-49E2-9CAA-3A36461D8EDB}">
      <dgm:prSet/>
      <dgm:spPr/>
      <dgm:t>
        <a:bodyPr/>
        <a:lstStyle/>
        <a:p>
          <a:pPr>
            <a:defRPr cap="all"/>
          </a:pPr>
          <a:r>
            <a:rPr lang="en-US" dirty="0"/>
            <a:t>Strengthen collaboration and teamwork within the Krabbe community</a:t>
          </a:r>
        </a:p>
      </dgm:t>
    </dgm:pt>
    <dgm:pt modelId="{C7CC71E8-0E59-4C6E-A764-5B4E3F7FF971}" type="parTrans" cxnId="{3492398B-3B80-4459-9B8A-FA0F8BDD6C25}">
      <dgm:prSet/>
      <dgm:spPr/>
      <dgm:t>
        <a:bodyPr/>
        <a:lstStyle/>
        <a:p>
          <a:endParaRPr lang="en-US"/>
        </a:p>
      </dgm:t>
    </dgm:pt>
    <dgm:pt modelId="{5B45BA9A-EE35-4A7C-9D14-797C5400651D}" type="sibTrans" cxnId="{3492398B-3B80-4459-9B8A-FA0F8BDD6C25}">
      <dgm:prSet/>
      <dgm:spPr/>
      <dgm:t>
        <a:bodyPr/>
        <a:lstStyle/>
        <a:p>
          <a:endParaRPr lang="en-US"/>
        </a:p>
      </dgm:t>
    </dgm:pt>
    <dgm:pt modelId="{5D27C66C-92AE-47A7-B161-B71344657F54}">
      <dgm:prSet/>
      <dgm:spPr/>
      <dgm:t>
        <a:bodyPr/>
        <a:lstStyle/>
        <a:p>
          <a:pPr>
            <a:defRPr cap="all"/>
          </a:pPr>
          <a:r>
            <a:rPr lang="en-US" dirty="0"/>
            <a:t>Allow families a powerful vehicle to aid efforts without establishing a foundation.</a:t>
          </a:r>
        </a:p>
      </dgm:t>
    </dgm:pt>
    <dgm:pt modelId="{CF602839-CBED-42AD-B0E9-DFF40F4CC572}" type="parTrans" cxnId="{195A3545-A316-4423-9AAB-A54FED2DBCB4}">
      <dgm:prSet/>
      <dgm:spPr/>
      <dgm:t>
        <a:bodyPr/>
        <a:lstStyle/>
        <a:p>
          <a:endParaRPr lang="en-US"/>
        </a:p>
      </dgm:t>
    </dgm:pt>
    <dgm:pt modelId="{F657B331-03A4-42D1-BAC1-E3CFB31BC155}" type="sibTrans" cxnId="{195A3545-A316-4423-9AAB-A54FED2DBCB4}">
      <dgm:prSet/>
      <dgm:spPr/>
      <dgm:t>
        <a:bodyPr/>
        <a:lstStyle/>
        <a:p>
          <a:endParaRPr lang="en-US"/>
        </a:p>
      </dgm:t>
    </dgm:pt>
    <dgm:pt modelId="{DE2F861F-D5FA-4816-AD89-068F73DC384F}" type="pres">
      <dgm:prSet presAssocID="{62016336-419D-4554-9941-CF95CE2479F2}" presName="root" presStyleCnt="0">
        <dgm:presLayoutVars>
          <dgm:dir/>
          <dgm:resizeHandles val="exact"/>
        </dgm:presLayoutVars>
      </dgm:prSet>
      <dgm:spPr/>
    </dgm:pt>
    <dgm:pt modelId="{F2DF42E8-CCFC-46C5-BBBB-61605ADB0EE8}" type="pres">
      <dgm:prSet presAssocID="{CA9507D5-87C3-477A-98C7-E286B73719FA}" presName="compNode" presStyleCnt="0"/>
      <dgm:spPr/>
    </dgm:pt>
    <dgm:pt modelId="{FD43E26A-3426-4E65-8C38-4D9FC26698A6}" type="pres">
      <dgm:prSet presAssocID="{CA9507D5-87C3-477A-98C7-E286B73719FA}" presName="iconBgRect" presStyleLbl="bgShp" presStyleIdx="0" presStyleCnt="3"/>
      <dgm:spPr/>
    </dgm:pt>
    <dgm:pt modelId="{BC85F4A0-1A41-476B-9C2E-102623FF2229}" type="pres">
      <dgm:prSet presAssocID="{CA9507D5-87C3-477A-98C7-E286B73719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A8E8BA1F-0A66-4F28-8042-C2833A6F4DCF}" type="pres">
      <dgm:prSet presAssocID="{CA9507D5-87C3-477A-98C7-E286B73719FA}" presName="spaceRect" presStyleCnt="0"/>
      <dgm:spPr/>
    </dgm:pt>
    <dgm:pt modelId="{E2CB1C03-7369-405E-8685-C1BB88B4532D}" type="pres">
      <dgm:prSet presAssocID="{CA9507D5-87C3-477A-98C7-E286B73719FA}" presName="textRect" presStyleLbl="revTx" presStyleIdx="0" presStyleCnt="3">
        <dgm:presLayoutVars>
          <dgm:chMax val="1"/>
          <dgm:chPref val="1"/>
        </dgm:presLayoutVars>
      </dgm:prSet>
      <dgm:spPr/>
    </dgm:pt>
    <dgm:pt modelId="{942DE9CE-7049-42F3-A3F3-BCA9B9875891}" type="pres">
      <dgm:prSet presAssocID="{4DBFE164-6F52-4957-9032-0FAFA15C607C}" presName="sibTrans" presStyleCnt="0"/>
      <dgm:spPr/>
    </dgm:pt>
    <dgm:pt modelId="{D7F19BB7-3B9F-41DB-876F-DDA2F81E222E}" type="pres">
      <dgm:prSet presAssocID="{B78DFA4D-4254-49E2-9CAA-3A36461D8EDB}" presName="compNode" presStyleCnt="0"/>
      <dgm:spPr/>
    </dgm:pt>
    <dgm:pt modelId="{374C8D3D-1615-4CBB-872D-8242A4160C9A}" type="pres">
      <dgm:prSet presAssocID="{B78DFA4D-4254-49E2-9CAA-3A36461D8EDB}" presName="iconBgRect" presStyleLbl="bgShp" presStyleIdx="1" presStyleCnt="3"/>
      <dgm:spPr/>
    </dgm:pt>
    <dgm:pt modelId="{EDABF437-4C1E-467B-8424-A482DB721C71}" type="pres">
      <dgm:prSet presAssocID="{B78DFA4D-4254-49E2-9CAA-3A36461D8E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6604ADBF-2BBE-4098-89F5-14972BD8936E}" type="pres">
      <dgm:prSet presAssocID="{B78DFA4D-4254-49E2-9CAA-3A36461D8EDB}" presName="spaceRect" presStyleCnt="0"/>
      <dgm:spPr/>
    </dgm:pt>
    <dgm:pt modelId="{4829A5B9-2BB8-41F6-95A7-A212E35FD298}" type="pres">
      <dgm:prSet presAssocID="{B78DFA4D-4254-49E2-9CAA-3A36461D8EDB}" presName="textRect" presStyleLbl="revTx" presStyleIdx="1" presStyleCnt="3">
        <dgm:presLayoutVars>
          <dgm:chMax val="1"/>
          <dgm:chPref val="1"/>
        </dgm:presLayoutVars>
      </dgm:prSet>
      <dgm:spPr/>
    </dgm:pt>
    <dgm:pt modelId="{DADF88FF-1CA4-4C2C-9853-866EC3753EF7}" type="pres">
      <dgm:prSet presAssocID="{5B45BA9A-EE35-4A7C-9D14-797C5400651D}" presName="sibTrans" presStyleCnt="0"/>
      <dgm:spPr/>
    </dgm:pt>
    <dgm:pt modelId="{7EB8019D-7D8D-435B-AC49-21F777F22705}" type="pres">
      <dgm:prSet presAssocID="{5D27C66C-92AE-47A7-B161-B71344657F54}" presName="compNode" presStyleCnt="0"/>
      <dgm:spPr/>
    </dgm:pt>
    <dgm:pt modelId="{8865D09F-8488-4BCB-BA68-4240C7253854}" type="pres">
      <dgm:prSet presAssocID="{5D27C66C-92AE-47A7-B161-B71344657F54}" presName="iconBgRect" presStyleLbl="bgShp" presStyleIdx="2" presStyleCnt="3"/>
      <dgm:spPr/>
    </dgm:pt>
    <dgm:pt modelId="{F225A135-409D-46FD-85AF-14F3DCC7C236}" type="pres">
      <dgm:prSet presAssocID="{5D27C66C-92AE-47A7-B161-B71344657F5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EE3DE0E-A856-4E97-A1D7-13467EF0D928}" type="pres">
      <dgm:prSet presAssocID="{5D27C66C-92AE-47A7-B161-B71344657F54}" presName="spaceRect" presStyleCnt="0"/>
      <dgm:spPr/>
    </dgm:pt>
    <dgm:pt modelId="{212C8FC1-5DE5-45EE-BD27-6B9C828B953C}" type="pres">
      <dgm:prSet presAssocID="{5D27C66C-92AE-47A7-B161-B71344657F5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97D355E-CE69-46E9-B600-4530534885B2}" type="presOf" srcId="{B78DFA4D-4254-49E2-9CAA-3A36461D8EDB}" destId="{4829A5B9-2BB8-41F6-95A7-A212E35FD298}" srcOrd="0" destOrd="0" presId="urn:microsoft.com/office/officeart/2018/5/layout/IconCircleLabelList"/>
    <dgm:cxn modelId="{38BB6B44-B790-4796-9AC8-CD3E11457A7E}" type="presOf" srcId="{62016336-419D-4554-9941-CF95CE2479F2}" destId="{DE2F861F-D5FA-4816-AD89-068F73DC384F}" srcOrd="0" destOrd="0" presId="urn:microsoft.com/office/officeart/2018/5/layout/IconCircleLabelList"/>
    <dgm:cxn modelId="{195A3545-A316-4423-9AAB-A54FED2DBCB4}" srcId="{62016336-419D-4554-9941-CF95CE2479F2}" destId="{5D27C66C-92AE-47A7-B161-B71344657F54}" srcOrd="2" destOrd="0" parTransId="{CF602839-CBED-42AD-B0E9-DFF40F4CC572}" sibTransId="{F657B331-03A4-42D1-BAC1-E3CFB31BC155}"/>
    <dgm:cxn modelId="{951B4779-103D-4F16-AA3B-224DA0D9AB51}" srcId="{62016336-419D-4554-9941-CF95CE2479F2}" destId="{CA9507D5-87C3-477A-98C7-E286B73719FA}" srcOrd="0" destOrd="0" parTransId="{D7AABCAD-BEB0-4303-9893-D3B31FD11E6C}" sibTransId="{4DBFE164-6F52-4957-9032-0FAFA15C607C}"/>
    <dgm:cxn modelId="{4C906B7A-2105-4A00-91F1-E18B64A32AE4}" type="presOf" srcId="{5D27C66C-92AE-47A7-B161-B71344657F54}" destId="{212C8FC1-5DE5-45EE-BD27-6B9C828B953C}" srcOrd="0" destOrd="0" presId="urn:microsoft.com/office/officeart/2018/5/layout/IconCircleLabelList"/>
    <dgm:cxn modelId="{3492398B-3B80-4459-9B8A-FA0F8BDD6C25}" srcId="{62016336-419D-4554-9941-CF95CE2479F2}" destId="{B78DFA4D-4254-49E2-9CAA-3A36461D8EDB}" srcOrd="1" destOrd="0" parTransId="{C7CC71E8-0E59-4C6E-A764-5B4E3F7FF971}" sibTransId="{5B45BA9A-EE35-4A7C-9D14-797C5400651D}"/>
    <dgm:cxn modelId="{C660778F-3EED-478A-974E-6908BC593D3B}" type="presOf" srcId="{CA9507D5-87C3-477A-98C7-E286B73719FA}" destId="{E2CB1C03-7369-405E-8685-C1BB88B4532D}" srcOrd="0" destOrd="0" presId="urn:microsoft.com/office/officeart/2018/5/layout/IconCircleLabelList"/>
    <dgm:cxn modelId="{2AD41857-E127-49B1-985F-016AF39279E2}" type="presParOf" srcId="{DE2F861F-D5FA-4816-AD89-068F73DC384F}" destId="{F2DF42E8-CCFC-46C5-BBBB-61605ADB0EE8}" srcOrd="0" destOrd="0" presId="urn:microsoft.com/office/officeart/2018/5/layout/IconCircleLabelList"/>
    <dgm:cxn modelId="{6F9B8E87-883B-48BA-87D8-3FA3099A2409}" type="presParOf" srcId="{F2DF42E8-CCFC-46C5-BBBB-61605ADB0EE8}" destId="{FD43E26A-3426-4E65-8C38-4D9FC26698A6}" srcOrd="0" destOrd="0" presId="urn:microsoft.com/office/officeart/2018/5/layout/IconCircleLabelList"/>
    <dgm:cxn modelId="{B6AFCEEB-A02D-494F-975D-ADDD45954E7C}" type="presParOf" srcId="{F2DF42E8-CCFC-46C5-BBBB-61605ADB0EE8}" destId="{BC85F4A0-1A41-476B-9C2E-102623FF2229}" srcOrd="1" destOrd="0" presId="urn:microsoft.com/office/officeart/2018/5/layout/IconCircleLabelList"/>
    <dgm:cxn modelId="{2864F85A-7712-4E9F-96D5-1F653FA81341}" type="presParOf" srcId="{F2DF42E8-CCFC-46C5-BBBB-61605ADB0EE8}" destId="{A8E8BA1F-0A66-4F28-8042-C2833A6F4DCF}" srcOrd="2" destOrd="0" presId="urn:microsoft.com/office/officeart/2018/5/layout/IconCircleLabelList"/>
    <dgm:cxn modelId="{6596DBF6-6437-439C-A7D4-475FAA922D30}" type="presParOf" srcId="{F2DF42E8-CCFC-46C5-BBBB-61605ADB0EE8}" destId="{E2CB1C03-7369-405E-8685-C1BB88B4532D}" srcOrd="3" destOrd="0" presId="urn:microsoft.com/office/officeart/2018/5/layout/IconCircleLabelList"/>
    <dgm:cxn modelId="{FF9F27FF-EEF9-40A1-B945-44FF28498CC8}" type="presParOf" srcId="{DE2F861F-D5FA-4816-AD89-068F73DC384F}" destId="{942DE9CE-7049-42F3-A3F3-BCA9B9875891}" srcOrd="1" destOrd="0" presId="urn:microsoft.com/office/officeart/2018/5/layout/IconCircleLabelList"/>
    <dgm:cxn modelId="{99472B7B-F567-4636-9DC3-62BDBB5C97D9}" type="presParOf" srcId="{DE2F861F-D5FA-4816-AD89-068F73DC384F}" destId="{D7F19BB7-3B9F-41DB-876F-DDA2F81E222E}" srcOrd="2" destOrd="0" presId="urn:microsoft.com/office/officeart/2018/5/layout/IconCircleLabelList"/>
    <dgm:cxn modelId="{FBB26FC4-4DDF-43AC-9BE9-667BE23CE6B2}" type="presParOf" srcId="{D7F19BB7-3B9F-41DB-876F-DDA2F81E222E}" destId="{374C8D3D-1615-4CBB-872D-8242A4160C9A}" srcOrd="0" destOrd="0" presId="urn:microsoft.com/office/officeart/2018/5/layout/IconCircleLabelList"/>
    <dgm:cxn modelId="{2032E8E1-1D66-469F-80BF-7391EAB09083}" type="presParOf" srcId="{D7F19BB7-3B9F-41DB-876F-DDA2F81E222E}" destId="{EDABF437-4C1E-467B-8424-A482DB721C71}" srcOrd="1" destOrd="0" presId="urn:microsoft.com/office/officeart/2018/5/layout/IconCircleLabelList"/>
    <dgm:cxn modelId="{F1250DE1-BE1B-41F3-A5CA-93AAC2CB798C}" type="presParOf" srcId="{D7F19BB7-3B9F-41DB-876F-DDA2F81E222E}" destId="{6604ADBF-2BBE-4098-89F5-14972BD8936E}" srcOrd="2" destOrd="0" presId="urn:microsoft.com/office/officeart/2018/5/layout/IconCircleLabelList"/>
    <dgm:cxn modelId="{3EB1972E-4D65-4222-B1F6-CC4196B83F11}" type="presParOf" srcId="{D7F19BB7-3B9F-41DB-876F-DDA2F81E222E}" destId="{4829A5B9-2BB8-41F6-95A7-A212E35FD298}" srcOrd="3" destOrd="0" presId="urn:microsoft.com/office/officeart/2018/5/layout/IconCircleLabelList"/>
    <dgm:cxn modelId="{38541DC2-CE6A-481E-9048-ADEF471DB14D}" type="presParOf" srcId="{DE2F861F-D5FA-4816-AD89-068F73DC384F}" destId="{DADF88FF-1CA4-4C2C-9853-866EC3753EF7}" srcOrd="3" destOrd="0" presId="urn:microsoft.com/office/officeart/2018/5/layout/IconCircleLabelList"/>
    <dgm:cxn modelId="{C440988A-2662-4F1C-9B8E-35E3448F47F8}" type="presParOf" srcId="{DE2F861F-D5FA-4816-AD89-068F73DC384F}" destId="{7EB8019D-7D8D-435B-AC49-21F777F22705}" srcOrd="4" destOrd="0" presId="urn:microsoft.com/office/officeart/2018/5/layout/IconCircleLabelList"/>
    <dgm:cxn modelId="{1192C164-9ED6-4C28-835B-59012681E748}" type="presParOf" srcId="{7EB8019D-7D8D-435B-AC49-21F777F22705}" destId="{8865D09F-8488-4BCB-BA68-4240C7253854}" srcOrd="0" destOrd="0" presId="urn:microsoft.com/office/officeart/2018/5/layout/IconCircleLabelList"/>
    <dgm:cxn modelId="{FF9758EF-7672-435E-8CC5-BF5B349B7F28}" type="presParOf" srcId="{7EB8019D-7D8D-435B-AC49-21F777F22705}" destId="{F225A135-409D-46FD-85AF-14F3DCC7C236}" srcOrd="1" destOrd="0" presId="urn:microsoft.com/office/officeart/2018/5/layout/IconCircleLabelList"/>
    <dgm:cxn modelId="{D042B90E-476A-4842-A575-96C510759B95}" type="presParOf" srcId="{7EB8019D-7D8D-435B-AC49-21F777F22705}" destId="{4EE3DE0E-A856-4E97-A1D7-13467EF0D928}" srcOrd="2" destOrd="0" presId="urn:microsoft.com/office/officeart/2018/5/layout/IconCircleLabelList"/>
    <dgm:cxn modelId="{2013253C-EE28-4CB1-974D-49A570171881}" type="presParOf" srcId="{7EB8019D-7D8D-435B-AC49-21F777F22705}" destId="{212C8FC1-5DE5-45EE-BD27-6B9C828B953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E26A-3426-4E65-8C38-4D9FC26698A6}">
      <dsp:nvSpPr>
        <dsp:cNvPr id="0" name=""/>
        <dsp:cNvSpPr/>
      </dsp:nvSpPr>
      <dsp:spPr>
        <a:xfrm>
          <a:off x="751437" y="6589"/>
          <a:ext cx="1955812" cy="1955812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5F4A0-1A41-476B-9C2E-102623FF2229}">
      <dsp:nvSpPr>
        <dsp:cNvPr id="0" name=""/>
        <dsp:cNvSpPr/>
      </dsp:nvSpPr>
      <dsp:spPr>
        <a:xfrm>
          <a:off x="1168249" y="423402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B1C03-7369-405E-8685-C1BB88B4532D}">
      <dsp:nvSpPr>
        <dsp:cNvPr id="0" name=""/>
        <dsp:cNvSpPr/>
      </dsp:nvSpPr>
      <dsp:spPr>
        <a:xfrm>
          <a:off x="126218" y="2571590"/>
          <a:ext cx="32062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To give families a stronger voice and sense of ownership in the journey towards advancing curative work in Krabbe</a:t>
          </a:r>
        </a:p>
      </dsp:txBody>
      <dsp:txXfrm>
        <a:off x="126218" y="2571590"/>
        <a:ext cx="3206250" cy="855000"/>
      </dsp:txXfrm>
    </dsp:sp>
    <dsp:sp modelId="{374C8D3D-1615-4CBB-872D-8242A4160C9A}">
      <dsp:nvSpPr>
        <dsp:cNvPr id="0" name=""/>
        <dsp:cNvSpPr/>
      </dsp:nvSpPr>
      <dsp:spPr>
        <a:xfrm>
          <a:off x="4518781" y="6589"/>
          <a:ext cx="1955812" cy="1955812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BF437-4C1E-467B-8424-A482DB721C71}">
      <dsp:nvSpPr>
        <dsp:cNvPr id="0" name=""/>
        <dsp:cNvSpPr/>
      </dsp:nvSpPr>
      <dsp:spPr>
        <a:xfrm>
          <a:off x="4935593" y="423402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9A5B9-2BB8-41F6-95A7-A212E35FD298}">
      <dsp:nvSpPr>
        <dsp:cNvPr id="0" name=""/>
        <dsp:cNvSpPr/>
      </dsp:nvSpPr>
      <dsp:spPr>
        <a:xfrm>
          <a:off x="3893562" y="2571590"/>
          <a:ext cx="32062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Strengthen collaboration and teamwork within the Krabbe community</a:t>
          </a:r>
        </a:p>
      </dsp:txBody>
      <dsp:txXfrm>
        <a:off x="3893562" y="2571590"/>
        <a:ext cx="3206250" cy="855000"/>
      </dsp:txXfrm>
    </dsp:sp>
    <dsp:sp modelId="{8865D09F-8488-4BCB-BA68-4240C7253854}">
      <dsp:nvSpPr>
        <dsp:cNvPr id="0" name=""/>
        <dsp:cNvSpPr/>
      </dsp:nvSpPr>
      <dsp:spPr>
        <a:xfrm>
          <a:off x="8286125" y="6589"/>
          <a:ext cx="1955812" cy="1955812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5A135-409D-46FD-85AF-14F3DCC7C236}">
      <dsp:nvSpPr>
        <dsp:cNvPr id="0" name=""/>
        <dsp:cNvSpPr/>
      </dsp:nvSpPr>
      <dsp:spPr>
        <a:xfrm>
          <a:off x="8702937" y="423402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C8FC1-5DE5-45EE-BD27-6B9C828B953C}">
      <dsp:nvSpPr>
        <dsp:cNvPr id="0" name=""/>
        <dsp:cNvSpPr/>
      </dsp:nvSpPr>
      <dsp:spPr>
        <a:xfrm>
          <a:off x="7660906" y="2571590"/>
          <a:ext cx="32062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Allow families a powerful vehicle to aid efforts without establishing a foundation.</a:t>
          </a:r>
        </a:p>
      </dsp:txBody>
      <dsp:txXfrm>
        <a:off x="7660906" y="2571590"/>
        <a:ext cx="3206250" cy="85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72BFC85-49E4-447A-A7E3-16153CB2FE2A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071B50E-4C60-4F9E-B773-52059170945B}" type="datetimeFigureOut">
              <a:rPr lang="en-US" noProof="0" smtClean="0"/>
              <a:t>3/7/2020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04B588-063F-44A6-9422-7AEE45E9D0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1112AF-603A-4023-93EF-9BD97AB043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BE01756-F79B-4042-9BD9-3C5ADDA70E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58C5CC-A29D-4AB0-BE35-2FF6828E87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062759-3AAB-4CEE-BDF7-B6594C69E6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6BC2411-6827-4680-8D65-70D249407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D65EC0-CE30-4299-A58E-7A6B585DC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CA0639-80DF-4A20-AFAB-9402E8C0D7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887857-B82A-4783-9392-06D4BE4E1C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4298" y="136525"/>
            <a:ext cx="683342" cy="6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Krabbe Connect.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257F6BCE-75BB-4ECD-BEA5-21C36A9CC0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1667477" y="1033346"/>
            <a:ext cx="4428523" cy="4660231"/>
          </a:xfrm>
        </p:spPr>
      </p:pic>
      <p:sp>
        <p:nvSpPr>
          <p:cNvPr id="18" name="Hexagon 17" descr="Solid dark colored hexagon in the middle of image accent">
            <a:extLst>
              <a:ext uri="{FF2B5EF4-FFF2-40B4-BE49-F238E27FC236}">
                <a16:creationId xmlns:a16="http://schemas.microsoft.com/office/drawing/2014/main" id="{0E6B042D-E9CB-40E0-AAE9-6AD11F53E044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Myriad Pro"/>
              </a:rPr>
              <a:t>Partner with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5455425" cy="544503"/>
          </a:xfrm>
        </p:spPr>
        <p:txBody>
          <a:bodyPr/>
          <a:lstStyle/>
          <a:p>
            <a:r>
              <a:rPr lang="en-US" dirty="0">
                <a:latin typeface="Myriad Pro"/>
              </a:rPr>
              <a:t>Program Insights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F684AC6-F628-4FD2-898E-2694FF82A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5683" y="6287560"/>
            <a:ext cx="2273977" cy="468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78AA95-836E-43E0-AB8E-632BAE795A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674" y="2845306"/>
            <a:ext cx="1167388" cy="11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3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66A3C9-AC38-41BC-B240-2161EBC0513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2AAC4-168B-49D3-9CCB-9FF483B317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6BB83-080B-451B-84E6-8C233B2C7FC6}"/>
              </a:ext>
            </a:extLst>
          </p:cNvPr>
          <p:cNvSpPr txBox="1"/>
          <p:nvPr/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is Partner with Us?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A173-B619-4CD5-B9BA-9A2D66043D90}"/>
              </a:ext>
            </a:extLst>
          </p:cNvPr>
          <p:cNvSpPr txBox="1"/>
          <p:nvPr/>
        </p:nvSpPr>
        <p:spPr>
          <a:xfrm>
            <a:off x="529687" y="1651044"/>
            <a:ext cx="5927674" cy="452591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opportunity for a family or an individual to establish a fund, utilizing </a:t>
            </a:r>
            <a:r>
              <a:rPr lang="en-US" sz="2400" dirty="0" err="1"/>
              <a:t>KrabbeConnect’s</a:t>
            </a:r>
            <a:r>
              <a:rPr lang="en-US" sz="2400" dirty="0"/>
              <a:t> non-profit platform and resources, to strengthen groundbreaking research, contribute towards a special project, or simply to aid other impactful efforts in the Krabbe disease space.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FE14700F-C98D-4FE8-8BF4-5BEAB38A8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4042" y="2565608"/>
            <a:ext cx="4155867" cy="41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4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2AAC4-168B-49D3-9CCB-9FF483B317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6BB83-080B-451B-84E6-8C233B2C7FC6}"/>
              </a:ext>
            </a:extLst>
          </p:cNvPr>
          <p:cNvSpPr txBox="1"/>
          <p:nvPr/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How Would It Work-Logistics</a:t>
            </a:r>
            <a:endParaRPr lang="en-US" sz="44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A173-B619-4CD5-B9BA-9A2D66043D90}"/>
              </a:ext>
            </a:extLst>
          </p:cNvPr>
          <p:cNvSpPr txBox="1"/>
          <p:nvPr/>
        </p:nvSpPr>
        <p:spPr>
          <a:xfrm>
            <a:off x="529687" y="1651044"/>
            <a:ext cx="5464713" cy="4516075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 family shows interest in setting up a fund.  For Example: Quinton’s Quest for A Cure Fund.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If the family/individual agrees to the terms and conditions, they would petition the board a name for their fund.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Once the fund is set up, the family/individual can direct their network of people to give towards their family fund.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family acts as advisors and successors to the fund in perpetuity.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B4573F-8991-4650-8BF4-054C052C6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354" y="2117420"/>
            <a:ext cx="4721686" cy="262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0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2AAC4-168B-49D3-9CCB-9FF483B317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6BB83-080B-451B-84E6-8C233B2C7FC6}"/>
              </a:ext>
            </a:extLst>
          </p:cNvPr>
          <p:cNvSpPr txBox="1"/>
          <p:nvPr/>
        </p:nvSpPr>
        <p:spPr>
          <a:xfrm>
            <a:off x="207593" y="337115"/>
            <a:ext cx="8333222" cy="114796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Purpose of Program?</a:t>
            </a:r>
          </a:p>
        </p:txBody>
      </p:sp>
      <p:graphicFrame>
        <p:nvGraphicFramePr>
          <p:cNvPr id="18" name="Text Placeholder 4">
            <a:extLst>
              <a:ext uri="{FF2B5EF4-FFF2-40B4-BE49-F238E27FC236}">
                <a16:creationId xmlns:a16="http://schemas.microsoft.com/office/drawing/2014/main" id="{3FD8243C-70AD-4C25-84A6-51B28966E9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081638"/>
              </p:ext>
            </p:extLst>
          </p:nvPr>
        </p:nvGraphicFramePr>
        <p:xfrm>
          <a:off x="531378" y="2664803"/>
          <a:ext cx="10993375" cy="343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30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1E3A53-F77B-48AA-AA34-F2840F7E7C2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699F50C-BE38-4BD0-BA84-9B090E1F2B9B}" type="slidenum">
              <a:rPr lang="en-US" noProof="0" smtClean="0"/>
              <a:pPr>
                <a:spcAft>
                  <a:spcPts val="600"/>
                </a:spcAft>
              </a:pPr>
              <a:t>5</a:t>
            </a:fld>
            <a:endParaRPr lang="en-US" noProof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CBF2A074-B1D4-4591-B87C-312E0BB0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</p:spPr>
        <p:txBody>
          <a:bodyPr>
            <a:normAutofit fontScale="90000"/>
          </a:bodyPr>
          <a:lstStyle/>
          <a:p>
            <a:r>
              <a:rPr lang="en-US" dirty="0"/>
              <a:t>Fund vs. Foundation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94FDC8-E1AB-4304-AEED-BB931EF9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5907"/>
              </p:ext>
            </p:extLst>
          </p:nvPr>
        </p:nvGraphicFramePr>
        <p:xfrm>
          <a:off x="1600805" y="1671924"/>
          <a:ext cx="8670870" cy="469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633">
                  <a:extLst>
                    <a:ext uri="{9D8B030D-6E8A-4147-A177-3AD203B41FA5}">
                      <a16:colId xmlns:a16="http://schemas.microsoft.com/office/drawing/2014/main" val="2702384822"/>
                    </a:ext>
                  </a:extLst>
                </a:gridCol>
                <a:gridCol w="2158990">
                  <a:extLst>
                    <a:ext uri="{9D8B030D-6E8A-4147-A177-3AD203B41FA5}">
                      <a16:colId xmlns:a16="http://schemas.microsoft.com/office/drawing/2014/main" val="1678211954"/>
                    </a:ext>
                  </a:extLst>
                </a:gridCol>
                <a:gridCol w="3607247">
                  <a:extLst>
                    <a:ext uri="{9D8B030D-6E8A-4147-A177-3AD203B41FA5}">
                      <a16:colId xmlns:a16="http://schemas.microsoft.com/office/drawing/2014/main" val="1223940415"/>
                    </a:ext>
                  </a:extLst>
                </a:gridCol>
              </a:tblGrid>
              <a:tr h="342945">
                <a:tc>
                  <a:txBody>
                    <a:bodyPr/>
                    <a:lstStyle/>
                    <a:p>
                      <a:r>
                        <a:rPr lang="en-US" sz="1500"/>
                        <a:t>Category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Family Advised Fund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Foundation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4235371108"/>
                  </a:ext>
                </a:extLst>
              </a:tr>
              <a:tr h="342945">
                <a:tc>
                  <a:txBody>
                    <a:bodyPr/>
                    <a:lstStyle/>
                    <a:p>
                      <a:r>
                        <a:rPr lang="en-US" sz="1500"/>
                        <a:t>Start-up Time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Immediate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Can take several weeks or months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2937532098"/>
                  </a:ext>
                </a:extLst>
              </a:tr>
              <a:tr h="576770">
                <a:tc>
                  <a:txBody>
                    <a:bodyPr/>
                    <a:lstStyle/>
                    <a:p>
                      <a:r>
                        <a:rPr lang="en-US" sz="1500"/>
                        <a:t>Start-Up Costs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None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Legal (and other) fees are typically substantial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729055453"/>
                  </a:ext>
                </a:extLst>
              </a:tr>
              <a:tr h="576770">
                <a:tc>
                  <a:txBody>
                    <a:bodyPr/>
                    <a:lstStyle/>
                    <a:p>
                      <a:r>
                        <a:rPr lang="en-US" sz="1500"/>
                        <a:t>Ongoing Administrative, Legal, and Accounting Fees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5-10%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$3,000-$5,000/year or more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1259613325"/>
                  </a:ext>
                </a:extLst>
              </a:tr>
              <a:tr h="1278247">
                <a:tc>
                  <a:txBody>
                    <a:bodyPr/>
                    <a:lstStyle/>
                    <a:p>
                      <a:r>
                        <a:rPr lang="en-US" sz="1500" dirty="0"/>
                        <a:t>Privacy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Names of individual donors can be kept confidential if desired, and grants can be made anonymously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Must file detailed and public tax returns on grant, investment fees, staff salaries and more.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3947758975"/>
                  </a:ext>
                </a:extLst>
              </a:tr>
              <a:tr h="576770">
                <a:tc>
                  <a:txBody>
                    <a:bodyPr/>
                    <a:lstStyle/>
                    <a:p>
                      <a:r>
                        <a:rPr lang="en-US" sz="1500"/>
                        <a:t>Reporting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None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Required annual state and federal tax returns-time consuming and requires an expert account in the </a:t>
                      </a:r>
                      <a:r>
                        <a:rPr lang="en-US" sz="1500"/>
                        <a:t>non-profit space.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772741977"/>
                  </a:ext>
                </a:extLst>
              </a:tr>
              <a:tr h="810596">
                <a:tc>
                  <a:txBody>
                    <a:bodyPr/>
                    <a:lstStyle/>
                    <a:p>
                      <a:r>
                        <a:rPr lang="en-US" sz="1500"/>
                        <a:t>Governance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None</a:t>
                      </a:r>
                    </a:p>
                  </a:txBody>
                  <a:tcPr marL="77942" marR="77942" marT="38971" marB="3897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For incorporation purposes must develop by-laws and board documents overseen by a formal board</a:t>
                      </a:r>
                    </a:p>
                  </a:txBody>
                  <a:tcPr marL="77942" marR="77942" marT="38971" marB="38971"/>
                </a:tc>
                <a:extLst>
                  <a:ext uri="{0D108BD9-81ED-4DB2-BD59-A6C34878D82A}">
                    <a16:rowId xmlns:a16="http://schemas.microsoft.com/office/drawing/2014/main" val="110931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12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rabbeConnect">
      <a:dk1>
        <a:srgbClr val="6B7B84"/>
      </a:dk1>
      <a:lt1>
        <a:srgbClr val="FFFFFF"/>
      </a:lt1>
      <a:dk2>
        <a:srgbClr val="F2F2F2"/>
      </a:dk2>
      <a:lt2>
        <a:srgbClr val="6B7B84"/>
      </a:lt2>
      <a:accent1>
        <a:srgbClr val="00638C"/>
      </a:accent1>
      <a:accent2>
        <a:srgbClr val="F6851F"/>
      </a:accent2>
      <a:accent3>
        <a:srgbClr val="00638C"/>
      </a:accent3>
      <a:accent4>
        <a:srgbClr val="F6851F"/>
      </a:accent4>
      <a:accent5>
        <a:srgbClr val="00638C"/>
      </a:accent5>
      <a:accent6>
        <a:srgbClr val="F6851F"/>
      </a:accent6>
      <a:hlink>
        <a:srgbClr val="F6851F"/>
      </a:hlink>
      <a:folHlink>
        <a:srgbClr val="6B7B84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5CEB9A129DB42A6D931C57B43396E" ma:contentTypeVersion="10" ma:contentTypeDescription="Create a new document." ma:contentTypeScope="" ma:versionID="f47af7600b727ea5545f325f438bfe48">
  <xsd:schema xmlns:xsd="http://www.w3.org/2001/XMLSchema" xmlns:xs="http://www.w3.org/2001/XMLSchema" xmlns:p="http://schemas.microsoft.com/office/2006/metadata/properties" xmlns:ns3="3aac1bce-b384-407f-9291-1a9bc349eb86" targetNamespace="http://schemas.microsoft.com/office/2006/metadata/properties" ma:root="true" ma:fieldsID="49b95c2be4063ff42e1b40b8e43b20a4" ns3:_="">
    <xsd:import namespace="3aac1bce-b384-407f-9291-1a9bc349eb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c1bce-b384-407f-9291-1a9bc349e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CFDDFD-CB38-4976-9F87-C6913E5C7B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6CCACB-D672-4D21-AFC4-7582E6735E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2E8C11-9C4E-432A-BE8A-1780BDAB1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ac1bce-b384-407f-9291-1a9bc349e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SemiBold</vt:lpstr>
      <vt:lpstr>Myriad Pro</vt:lpstr>
      <vt:lpstr>Times New Roman</vt:lpstr>
      <vt:lpstr>Office Theme</vt:lpstr>
      <vt:lpstr>Partner with Us</vt:lpstr>
      <vt:lpstr>PowerPoint Presentation</vt:lpstr>
      <vt:lpstr>PowerPoint Presentation</vt:lpstr>
      <vt:lpstr>PowerPoint Presentation</vt:lpstr>
      <vt:lpstr>Fund vs. Foundation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2019-10-11T16:07:49Z</dcterms:created>
  <dcterms:modified xsi:type="dcterms:W3CDTF">2020-03-07T14:26:53Z</dcterms:modified>
</cp:coreProperties>
</file>